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7" r:id="rId2"/>
    <p:sldId id="277" r:id="rId3"/>
    <p:sldId id="278" r:id="rId4"/>
    <p:sldId id="453" r:id="rId5"/>
    <p:sldId id="467" r:id="rId6"/>
    <p:sldId id="468" r:id="rId7"/>
    <p:sldId id="469" r:id="rId8"/>
    <p:sldId id="475" r:id="rId9"/>
    <p:sldId id="473" r:id="rId10"/>
    <p:sldId id="280" r:id="rId11"/>
    <p:sldId id="476" r:id="rId12"/>
    <p:sldId id="480" r:id="rId13"/>
    <p:sldId id="258" r:id="rId14"/>
    <p:sldId id="259" r:id="rId15"/>
    <p:sldId id="264" r:id="rId16"/>
    <p:sldId id="262" r:id="rId17"/>
    <p:sldId id="266" r:id="rId18"/>
    <p:sldId id="261" r:id="rId19"/>
    <p:sldId id="286" r:id="rId20"/>
    <p:sldId id="472" r:id="rId21"/>
    <p:sldId id="478" r:id="rId22"/>
    <p:sldId id="471" r:id="rId23"/>
    <p:sldId id="271" r:id="rId24"/>
    <p:sldId id="269" r:id="rId25"/>
    <p:sldId id="479" r:id="rId26"/>
    <p:sldId id="268" r:id="rId27"/>
    <p:sldId id="267" r:id="rId28"/>
    <p:sldId id="265" r:id="rId29"/>
    <p:sldId id="270" r:id="rId30"/>
    <p:sldId id="260" r:id="rId31"/>
    <p:sldId id="273" r:id="rId32"/>
    <p:sldId id="275" r:id="rId33"/>
  </p:sldIdLst>
  <p:sldSz cx="9144000" cy="6858000" type="screen4x3"/>
  <p:notesSz cx="6858000" cy="9144000"/>
  <p:embeddedFontLst>
    <p:embeddedFont>
      <p:font typeface="A Rezvan" panose="01000500000000020002" pitchFamily="2" charset="-78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ranian Sans" panose="020B0604020202020204" charset="-78"/>
      <p:regular r:id="rId40"/>
      <p:bold r:id="rId4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>
      <p:cViewPr varScale="1">
        <p:scale>
          <a:sx n="152" d="100"/>
          <a:sy n="152" d="100"/>
        </p:scale>
        <p:origin x="1956" y="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A28F-7A16-467F-A2B9-3BDFF9C56862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7147D1-9CA1-4CC3-B036-6984D283D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482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522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0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466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26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4963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7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3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923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430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4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000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384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454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97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7851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2957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35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94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343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40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365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87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743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08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05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02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7147D1-9CA1-4CC3-B036-6984D283DBD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090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B6FB5-B0D9-4D15-8129-9ED83DEDCA6F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44117-D491-4421-B0F2-F5010763EA8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 l="8025" r="36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1295400"/>
            <a:ext cx="9144000" cy="4038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9144000" cy="1446550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 rtl="1"/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Vahid" pitchFamily="2" charset="-78"/>
              </a:rPr>
              <a:t>آنچه سر پا نگه‌ام می‌دارد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819399"/>
            <a:ext cx="9144000" cy="2031321"/>
          </a:xfrm>
          <a:prstGeom prst="rect">
            <a:avLst/>
          </a:prstGeom>
        </p:spPr>
        <p:txBody>
          <a:bodyPr wrap="square" lIns="91435" tIns="45718" rIns="91435" bIns="45718">
            <a:spAutoFit/>
          </a:bodyPr>
          <a:lstStyle/>
          <a:p>
            <a:pPr algn="ctr" rtl="1"/>
            <a:r>
              <a:rPr lang="fa-IR" sz="5400" b="1" dirty="0">
                <a:solidFill>
                  <a:srgbClr val="FFFF00"/>
                </a:solidFill>
                <a:cs typeface="B Yekan" pitchFamily="2" charset="-78"/>
              </a:rPr>
              <a:t>17 مدل درآمد برای استارتاپ‌ها</a:t>
            </a:r>
          </a:p>
          <a:p>
            <a:pPr algn="ctr" rtl="1"/>
            <a:r>
              <a:rPr lang="fa-IR" sz="2800" b="1" dirty="0">
                <a:solidFill>
                  <a:srgbClr val="FFFF00"/>
                </a:solidFill>
                <a:cs typeface="B Yekan" pitchFamily="2" charset="-78"/>
              </a:rPr>
              <a:t>بـــوم مـــــدل کـــســـــب و کـــــار</a:t>
            </a:r>
          </a:p>
          <a:p>
            <a:pPr algn="ctr" rtl="1"/>
            <a:r>
              <a:rPr lang="fa-IR" sz="4400" b="1" dirty="0">
                <a:solidFill>
                  <a:srgbClr val="FFFF00"/>
                </a:solidFill>
                <a:cs typeface="B Yekan" pitchFamily="2" charset="-78"/>
              </a:rPr>
              <a:t>جـــریــان‌هــای درآمـد</a:t>
            </a:r>
            <a:endParaRPr lang="en-US" sz="4400" b="1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ian Sans" pitchFamily="2" charset="-78"/>
                <a:cs typeface="B Homa" pitchFamily="2" charset="-78"/>
              </a:rPr>
              <a:t>مهدی ناصری / شهریور ۱۴۰۰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  <p:pic>
        <p:nvPicPr>
          <p:cNvPr id="10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962400"/>
            <a:ext cx="9144000" cy="1328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85700" dirty="0">
                <a:solidFill>
                  <a:srgbClr val="002060"/>
                </a:solidFill>
                <a:cs typeface="B Arabic Style" pitchFamily="2" charset="-78"/>
              </a:rPr>
              <a:t>17</a:t>
            </a:r>
            <a:endParaRPr lang="en-US" sz="85700" dirty="0">
              <a:solidFill>
                <a:srgbClr val="002060"/>
              </a:solidFill>
              <a:cs typeface="B Arabic Style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مدل</a:t>
            </a:r>
            <a:r>
              <a:rPr lang="fa-IR" sz="4400" baseline="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 درآمد برای کسب و کارهای نوپا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7761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8000" b="1" dirty="0">
                <a:solidFill>
                  <a:srgbClr val="002060"/>
                </a:solidFill>
                <a:cs typeface="B Zar" panose="00000400000000000000" pitchFamily="2" charset="-78"/>
              </a:rPr>
              <a:t>رایگان</a:t>
            </a:r>
            <a:endParaRPr lang="en-US" sz="8000" b="1" dirty="0">
              <a:solidFill>
                <a:srgbClr val="002060"/>
              </a:solidFill>
              <a:cs typeface="B Zar" panose="00000400000000000000" pitchFamily="2" charset="-78"/>
            </a:endParaRPr>
          </a:p>
          <a:p>
            <a:pPr algn="ctr"/>
            <a:r>
              <a:rPr lang="fa-IR" sz="8000" b="1" dirty="0" err="1">
                <a:solidFill>
                  <a:srgbClr val="002060"/>
                </a:solidFill>
                <a:cs typeface="B Zar" panose="00000400000000000000" pitchFamily="2" charset="-78"/>
              </a:rPr>
              <a:t>دنباله‌دار</a:t>
            </a:r>
            <a:endParaRPr lang="fa-IR" sz="8000" b="1" dirty="0">
              <a:solidFill>
                <a:srgbClr val="002060"/>
              </a:solidFill>
              <a:cs typeface="B Zar" panose="00000400000000000000" pitchFamily="2" charset="-78"/>
            </a:endParaRPr>
          </a:p>
          <a:p>
            <a:pPr algn="ctr"/>
            <a:r>
              <a:rPr lang="fa-IR" sz="8000" b="1" dirty="0" err="1">
                <a:solidFill>
                  <a:srgbClr val="002060"/>
                </a:solidFill>
                <a:cs typeface="B Zar" panose="00000400000000000000" pitchFamily="2" charset="-78"/>
              </a:rPr>
              <a:t>چندوجهی</a:t>
            </a:r>
            <a:endParaRPr lang="en-US" sz="8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راهبردهای طراحی مدل درآمد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1569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57761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8000" b="1" dirty="0">
                <a:solidFill>
                  <a:srgbClr val="002060"/>
                </a:solidFill>
                <a:cs typeface="B Zar" panose="00000400000000000000" pitchFamily="2" charset="-78"/>
              </a:rPr>
              <a:t>رایگان</a:t>
            </a:r>
            <a:endParaRPr lang="en-US" sz="80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راهبردهای طراحی مدل درآمد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2BF6D770-9754-4DEC-B7B2-42A29416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981200"/>
            <a:ext cx="4800600" cy="35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014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690030" y="-74950"/>
            <a:ext cx="45397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1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362200"/>
            <a:ext cx="6332176" cy="3786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4" name="Rectangle 153"/>
          <p:cNvSpPr/>
          <p:nvPr/>
        </p:nvSpPr>
        <p:spPr>
          <a:xfrm>
            <a:off x="0" y="-280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درآمد</a:t>
            </a:r>
            <a:r>
              <a:rPr lang="fa-IR" sz="800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 صفر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027" name="Picture 3" descr="D:\BM workshop\pics\WhatsApp_logo-color-vertical.sv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2819400"/>
            <a:ext cx="2121502" cy="165689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690030" y="-74950"/>
            <a:ext cx="51167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2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0" y="-1524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کمک‌های مردمی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743200"/>
            <a:ext cx="6475085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 descr="D:\BM workshop\pics\Wikipedia-logo-en-b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667000"/>
            <a:ext cx="1866195" cy="2286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دانلود از آپارات ، آموزش دانلود از آپارات با کامپیوتر و گوشی موبایل - کرک  سایت">
            <a:extLst>
              <a:ext uri="{FF2B5EF4-FFF2-40B4-BE49-F238E27FC236}">
                <a16:creationId xmlns:a16="http://schemas.microsoft.com/office/drawing/2014/main" id="{AC99E7F0-A041-4EBE-BC77-55B54E3F1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2667000"/>
            <a:ext cx="4369317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610600" y="-74950"/>
            <a:ext cx="57419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۳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تبلیغات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26971" y="2209800"/>
            <a:ext cx="5617029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610600" y="-74950"/>
            <a:ext cx="54213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۴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هرچـی دلت می‌خواد، بده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905000"/>
            <a:ext cx="615279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4" name="Picture 4" descr="http://www.cssdesignawards.com/cdasites/2013/201311/20131127015807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4191000"/>
            <a:ext cx="3810000" cy="2304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2" name="Picture 6" descr="http://1bwxqv3zzgbi3zaitu1ibna8.wpengine.netdna-cdn.com/wp-content/uploads/2015/03/Twitter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418284"/>
            <a:ext cx="3733800" cy="1458516"/>
          </a:xfrm>
          <a:prstGeom prst="rect">
            <a:avLst/>
          </a:prstGeom>
          <a:noFill/>
        </p:spPr>
      </p:pic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73917" y="-28039"/>
            <a:ext cx="50045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۵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فروش داده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828800"/>
            <a:ext cx="5638800" cy="3912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 descr="http://news.patientslikeme.com/sites/patientslikeme.newshq.businesswire.com/files/logo/image/PLMlogo_rg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2732484"/>
            <a:ext cx="3048000" cy="4771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610600" y="-74950"/>
            <a:ext cx="55816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۶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0" y="-1524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فریمیوم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828800"/>
            <a:ext cx="5700773" cy="4287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 descr="D:\BM workshop\pics\Dropbox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362200"/>
            <a:ext cx="3124200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5036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طعمه و شکار</a:t>
            </a:r>
          </a:p>
        </p:txBody>
      </p:sp>
      <p:pic>
        <p:nvPicPr>
          <p:cNvPr id="51203" name="Picture 3" descr="D:\BM workshop\pics\Irancell_Logo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895600"/>
            <a:ext cx="2350926" cy="2400300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8D72BD-FC8E-4AA9-BF28-05F8FD694F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199" y="1600200"/>
            <a:ext cx="5965143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64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D:\BM workshop\pics\Bloody-Handprint-3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457200"/>
            <a:ext cx="2935187" cy="4038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4419600"/>
            <a:ext cx="9144000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cs typeface="A Farhood" pitchFamily="2" charset="-78"/>
              </a:rPr>
              <a:t>حیات کسب</a:t>
            </a:r>
            <a:r>
              <a:rPr lang="fa-IR" sz="8000" baseline="0" dirty="0">
                <a:cs typeface="A Farhood" pitchFamily="2" charset="-78"/>
              </a:rPr>
              <a:t> و کار شما،</a:t>
            </a:r>
            <a:r>
              <a:rPr lang="fa-IR" sz="5400" baseline="0" dirty="0">
                <a:cs typeface="A Farhood" pitchFamily="2" charset="-78"/>
              </a:rPr>
              <a:t> </a:t>
            </a:r>
          </a:p>
          <a:p>
            <a:pPr algn="ctr" rtl="1"/>
            <a:r>
              <a:rPr lang="fa-IR" sz="5400" baseline="0" dirty="0">
                <a:cs typeface="A Farhood" pitchFamily="2" charset="-78"/>
              </a:rPr>
              <a:t>وابسته به </a:t>
            </a:r>
            <a:r>
              <a:rPr lang="fa-IR" sz="5400" baseline="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Farhood" pitchFamily="2" charset="-78"/>
              </a:rPr>
              <a:t>جریان درآمد </a:t>
            </a:r>
            <a:r>
              <a:rPr lang="fa-IR" sz="5400" baseline="0" dirty="0">
                <a:cs typeface="A Farhood" pitchFamily="2" charset="-78"/>
              </a:rPr>
              <a:t>شماست</a:t>
            </a:r>
            <a:endParaRPr lang="en-US" sz="5400" dirty="0">
              <a:cs typeface="A Farhood" pitchFamily="2" charset="-78"/>
            </a:endParaRPr>
          </a:p>
        </p:txBody>
      </p:sp>
      <p:pic>
        <p:nvPicPr>
          <p:cNvPr id="4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oes Your Blog Need A Boost? Learn WordPress at the Brookfield Library">
            <a:extLst>
              <a:ext uri="{FF2B5EF4-FFF2-40B4-BE49-F238E27FC236}">
                <a16:creationId xmlns:a16="http://schemas.microsoft.com/office/drawing/2014/main" id="{D518C77B-6961-49CE-9F86-B640252F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" y="2819400"/>
            <a:ext cx="4152900" cy="244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5036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۸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بیش‌فروشی</a:t>
            </a:r>
            <a:endParaRPr lang="fa-IR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1524000"/>
            <a:ext cx="5638800" cy="494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22177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7200" b="1" dirty="0" err="1">
                <a:solidFill>
                  <a:srgbClr val="002060"/>
                </a:solidFill>
                <a:cs typeface="B Zar" panose="00000400000000000000" pitchFamily="2" charset="-78"/>
              </a:rPr>
              <a:t>دنباله‌دار</a:t>
            </a:r>
            <a:endParaRPr lang="en-US" sz="72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راهبردهای طراحی مدل درآمد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6" name="Picture 2" descr="Big Head vs Long Tail : Networks Course blog for INFO 2040/CS 2850/Econ  2040/SOC 2090">
            <a:extLst>
              <a:ext uri="{FF2B5EF4-FFF2-40B4-BE49-F238E27FC236}">
                <a16:creationId xmlns:a16="http://schemas.microsoft.com/office/drawing/2014/main" id="{CCAE999C-EB6F-4729-BA3A-A5DE66132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881188"/>
            <a:ext cx="42672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4911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321A18-6E3B-48B5-9162-916E93479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81200"/>
            <a:ext cx="9144000" cy="3483181"/>
          </a:xfrm>
          <a:prstGeom prst="rect">
            <a:avLst/>
          </a:prstGeom>
        </p:spPr>
      </p:pic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4892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۹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فروش/پریمیوم</a:t>
            </a:r>
          </a:p>
        </p:txBody>
      </p:sp>
    </p:spTree>
    <p:extLst>
      <p:ext uri="{BB962C8B-B14F-4D97-AF65-F5344CB8AC3E}">
        <p14:creationId xmlns:p14="http://schemas.microsoft.com/office/powerpoint/2010/main" val="278881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6270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۱۰</a:t>
            </a: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600200"/>
            <a:ext cx="7696200" cy="3092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 descr="D:\BM workshop\pics\smart-car-vending-machine-beij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4572000"/>
            <a:ext cx="2413939" cy="1905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3429000" y="5334000"/>
            <a:ext cx="33419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car vending machine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حق استفاده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62709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۱۱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عضویت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676400"/>
            <a:ext cx="7162800" cy="2784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2" name="Picture 2" descr="DollarShaveClub.com | NJF Capital de Nicole Junkermann">
            <a:extLst>
              <a:ext uri="{FF2B5EF4-FFF2-40B4-BE49-F238E27FC236}">
                <a16:creationId xmlns:a16="http://schemas.microsoft.com/office/drawing/2014/main" id="{BF4D9B1D-A115-420A-99AD-8543D4059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3705225" cy="2248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gopond - Logo, Brand &amp;amp; Identity Inspiration (filimo)">
            <a:extLst>
              <a:ext uri="{FF2B5EF4-FFF2-40B4-BE49-F238E27FC236}">
                <a16:creationId xmlns:a16="http://schemas.microsoft.com/office/drawing/2014/main" id="{1864F201-4E8C-4E8A-A3AA-8F8E45C4E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75" y="3962614"/>
            <a:ext cx="3095625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52340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3810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7200" b="1" dirty="0" err="1">
                <a:solidFill>
                  <a:srgbClr val="002060"/>
                </a:solidFill>
                <a:cs typeface="B Zar" panose="00000400000000000000" pitchFamily="2" charset="-78"/>
              </a:rPr>
              <a:t>چندوجهی</a:t>
            </a:r>
            <a:endParaRPr lang="en-US" sz="7200" b="1" dirty="0">
              <a:solidFill>
                <a:srgbClr val="002060"/>
              </a:solidFill>
              <a:cs typeface="B Zar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راهبردهای طراحی مدل درآمد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2290" name="Picture 2" descr="Multisided Platform Business Model">
            <a:extLst>
              <a:ext uri="{FF2B5EF4-FFF2-40B4-BE49-F238E27FC236}">
                <a16:creationId xmlns:a16="http://schemas.microsoft.com/office/drawing/2014/main" id="{C770B267-4C76-4CB2-A463-EC0E4B78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82473"/>
            <a:ext cx="5177798" cy="2912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2554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-28039"/>
            <a:ext cx="72808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12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بازار الکترونیکی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1600200"/>
            <a:ext cx="6096000" cy="4934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5" name="Picture 3" descr="D:\BM workshop\pics\ebay-logo-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139" y="1676400"/>
            <a:ext cx="3102061" cy="2295525"/>
          </a:xfrm>
          <a:prstGeom prst="rect">
            <a:avLst/>
          </a:prstGeom>
          <a:noFill/>
        </p:spPr>
      </p:pic>
      <p:pic>
        <p:nvPicPr>
          <p:cNvPr id="4100" name="Picture 4" descr="Digikala · GitHub">
            <a:extLst>
              <a:ext uri="{FF2B5EF4-FFF2-40B4-BE49-F238E27FC236}">
                <a16:creationId xmlns:a16="http://schemas.microsoft.com/office/drawing/2014/main" id="{096FA5CE-9A56-4E74-9419-993C1CDF34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554540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458200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458200" y="-28039"/>
            <a:ext cx="77938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۱۳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پلتفرم‌های ایجاد ارتباط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380857"/>
            <a:ext cx="5791200" cy="4862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 descr="سایت پیوندها و فیلترینگ هم خودش دچار فیلترینگ شد! - دیجی رو">
            <a:extLst>
              <a:ext uri="{FF2B5EF4-FFF2-40B4-BE49-F238E27FC236}">
                <a16:creationId xmlns:a16="http://schemas.microsoft.com/office/drawing/2014/main" id="{FE7BBB14-F2A4-422B-854A-061AEA7C5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44"/>
          <a:stretch/>
        </p:blipFill>
        <p:spPr bwMode="auto">
          <a:xfrm>
            <a:off x="304800" y="2133600"/>
            <a:ext cx="2819400" cy="3576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458200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458200" y="-74950"/>
            <a:ext cx="81144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۱۴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همکاری/ارجاع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595314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4" name="Picture 4" descr="http://img2.findgift.com/Graphics/fg/new_logos/FindGift_logo_350px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0800" y="5562600"/>
            <a:ext cx="3333750" cy="809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458200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458200" y="95071"/>
            <a:ext cx="68961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۱۵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لیزینگ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00"/>
            <a:ext cx="8534400" cy="2437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2" name="Picture 4" descr="http://scienceofthetime.com/wp-content/blogs.dir/2/files/2013/09/Lease-a-jeans-1600x48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4800600"/>
            <a:ext cx="4114800" cy="124472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3962400"/>
            <a:ext cx="9144000" cy="132805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85700" dirty="0">
                <a:solidFill>
                  <a:srgbClr val="002060"/>
                </a:solidFill>
                <a:cs typeface="B Arabic Style" pitchFamily="2" charset="-78"/>
              </a:rPr>
              <a:t>17</a:t>
            </a:r>
            <a:endParaRPr lang="en-US" sz="85700" dirty="0">
              <a:solidFill>
                <a:srgbClr val="002060"/>
              </a:solidFill>
              <a:cs typeface="B Arabic Style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56388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مدل</a:t>
            </a:r>
            <a:r>
              <a:rPr lang="fa-IR" sz="4400" baseline="0" dirty="0">
                <a:solidFill>
                  <a:srgbClr val="002060"/>
                </a:solidFill>
                <a:latin typeface="A Rezvan" pitchFamily="2" charset="-78"/>
                <a:cs typeface="A Rezvan" pitchFamily="2" charset="-78"/>
              </a:rPr>
              <a:t> درآمد برای کسب و کارهای نوپا</a:t>
            </a:r>
            <a:endParaRPr lang="en-US" sz="4400" dirty="0">
              <a:solidFill>
                <a:srgbClr val="00206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6" name="Picture 2" descr="D:\dropbox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382000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382000" y="-74950"/>
            <a:ext cx="82747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۱۶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Arabic Style" pitchFamily="2" charset="-78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0" y="-1524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مبادله پایاپای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51100" y="1981200"/>
            <a:ext cx="68929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 descr="D:\BM workshop\pics\EN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1828800"/>
            <a:ext cx="4191000" cy="11969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771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ectangle 151"/>
          <p:cNvSpPr/>
          <p:nvPr/>
        </p:nvSpPr>
        <p:spPr>
          <a:xfrm>
            <a:off x="0" y="45660"/>
            <a:ext cx="9144000" cy="12192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8562975" y="45660"/>
            <a:ext cx="1190625" cy="1219200"/>
          </a:xfrm>
          <a:prstGeom prst="ellipse">
            <a:avLst/>
          </a:prstGeom>
          <a:solidFill>
            <a:srgbClr val="C00000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ectangle 149"/>
          <p:cNvSpPr/>
          <p:nvPr/>
        </p:nvSpPr>
        <p:spPr>
          <a:xfrm>
            <a:off x="8534400" y="95071"/>
            <a:ext cx="72487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Arabic Style" pitchFamily="2" charset="-78"/>
              </a:rPr>
              <a:t>17</a:t>
            </a:r>
          </a:p>
        </p:txBody>
      </p:sp>
      <p:sp>
        <p:nvSpPr>
          <p:cNvPr id="154" name="Rectangle 153"/>
          <p:cNvSpPr/>
          <p:nvPr/>
        </p:nvSpPr>
        <p:spPr>
          <a:xfrm>
            <a:off x="-76200" y="-104239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مالکیت کسری</a:t>
            </a: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828800"/>
            <a:ext cx="5791200" cy="44918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7108" name="Picture 4" descr="http://static.paradizo.com/logos/scaled/46e8093e3a6a0417013a755c45cb00fb/logo.jpg?nocache=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124200"/>
            <a:ext cx="2857500" cy="16668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448300"/>
            <a:ext cx="256222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4991100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cs typeface="B Yekan" pitchFamily="2" charset="-78"/>
              </a:rPr>
              <a:t>همچنین استفاده شده بود از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75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2350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39343" y="51054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lh6.googleusercontent.com/2FEjED8m_fH9tOa7yrEbFnLdYjCxTqEEcy9D5Ok2ijF1tfSQ-oTk_JYf0h6VAQRjsvIScufJOBu5bOb-0z0oXcR4BDC1cB3Vc31W_yHysAU_EncUIxuS686coWi6sLM1LeJUjXM">
            <a:extLst>
              <a:ext uri="{FF2B5EF4-FFF2-40B4-BE49-F238E27FC236}">
                <a16:creationId xmlns:a16="http://schemas.microsoft.com/office/drawing/2014/main" id="{B502A728-6873-43A8-ACFE-BAED25041A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15" t="1536" r="161" b="27134"/>
          <a:stretch/>
        </p:blipFill>
        <p:spPr bwMode="auto">
          <a:xfrm>
            <a:off x="7010400" y="838200"/>
            <a:ext cx="16002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85C8E4-F971-4EBF-8371-F14135A00950}"/>
              </a:ext>
            </a:extLst>
          </p:cNvPr>
          <p:cNvSpPr txBox="1"/>
          <p:nvPr/>
        </p:nvSpPr>
        <p:spPr>
          <a:xfrm>
            <a:off x="7010400" y="2633008"/>
            <a:ext cx="1371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rgbClr val="FFFF00"/>
                </a:solidFill>
                <a:cs typeface="B Nazanin" panose="00000400000000000000" pitchFamily="2" charset="-78"/>
              </a:rPr>
              <a:t>مالکیت </a:t>
            </a:r>
            <a:endParaRPr lang="en-US" sz="32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3200" dirty="0">
                <a:solidFill>
                  <a:srgbClr val="FFFF00"/>
                </a:solidFill>
                <a:cs typeface="B Nazanin" panose="00000400000000000000" pitchFamily="2" charset="-78"/>
              </a:rPr>
              <a:t>مصرف</a:t>
            </a:r>
            <a:endParaRPr lang="en-US" sz="3200" dirty="0">
              <a:solidFill>
                <a:srgbClr val="FFFF00"/>
              </a:solidFill>
              <a:cs typeface="B Nazanin" panose="00000400000000000000" pitchFamily="2" charset="-78"/>
            </a:endParaRPr>
          </a:p>
        </p:txBody>
      </p:sp>
      <p:pic>
        <p:nvPicPr>
          <p:cNvPr id="8" name="Picture 2" descr="https://lh6.googleusercontent.com/2FEjED8m_fH9tOa7yrEbFnLdYjCxTqEEcy9D5Ok2ijF1tfSQ-oTk_JYf0h6VAQRjsvIScufJOBu5bOb-0z0oXcR4BDC1cB3Vc31W_yHysAU_EncUIxuS686coWi6sLM1LeJUjXM">
            <a:extLst>
              <a:ext uri="{FF2B5EF4-FFF2-40B4-BE49-F238E27FC236}">
                <a16:creationId xmlns:a16="http://schemas.microsoft.com/office/drawing/2014/main" id="{6CE4554D-000B-4C8B-9C91-DDB1CEFB7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60" t="215" r="39047" b="28457"/>
          <a:stretch/>
        </p:blipFill>
        <p:spPr bwMode="auto">
          <a:xfrm>
            <a:off x="3663043" y="838200"/>
            <a:ext cx="17526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4C6F5F-10A9-4E16-A034-5159910CF80B}"/>
              </a:ext>
            </a:extLst>
          </p:cNvPr>
          <p:cNvSpPr txBox="1"/>
          <p:nvPr/>
        </p:nvSpPr>
        <p:spPr>
          <a:xfrm>
            <a:off x="3733800" y="1676400"/>
            <a:ext cx="1371600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rgbClr val="FFFF00"/>
                </a:solidFill>
                <a:cs typeface="B Nazanin" panose="00000400000000000000" pitchFamily="2" charset="-78"/>
              </a:rPr>
              <a:t>محصول</a:t>
            </a:r>
          </a:p>
          <a:p>
            <a:pPr algn="r" rtl="1"/>
            <a:endParaRPr lang="fa-IR" sz="32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2800" dirty="0">
              <a:solidFill>
                <a:srgbClr val="FFFF0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3200" dirty="0">
                <a:solidFill>
                  <a:srgbClr val="FFFF00"/>
                </a:solidFill>
                <a:cs typeface="B Nazanin" panose="00000400000000000000" pitchFamily="2" charset="-78"/>
              </a:rPr>
              <a:t>خدمات</a:t>
            </a:r>
          </a:p>
        </p:txBody>
      </p:sp>
    </p:spTree>
    <p:extLst>
      <p:ext uri="{BB962C8B-B14F-4D97-AF65-F5344CB8AC3E}">
        <p14:creationId xmlns:p14="http://schemas.microsoft.com/office/powerpoint/2010/main" val="3407938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524266-5842-4DBF-BE0F-BCF8E96A5C15}"/>
              </a:ext>
            </a:extLst>
          </p:cNvPr>
          <p:cNvSpPr txBox="1"/>
          <p:nvPr/>
        </p:nvSpPr>
        <p:spPr>
          <a:xfrm>
            <a:off x="5865082" y="3145810"/>
            <a:ext cx="1371600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مالکیت </a:t>
            </a:r>
            <a:endParaRPr lang="en-US" sz="32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7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20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  <a:p>
            <a:pPr algn="r" rtl="1"/>
            <a:endParaRPr lang="en-US" sz="20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  <a:p>
            <a:pPr algn="r" rtl="1"/>
            <a:endParaRPr lang="fa-IR" sz="32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  <a:p>
            <a:pPr algn="r" rtl="1"/>
            <a:r>
              <a:rPr lang="fa-IR" sz="32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مصرف</a:t>
            </a:r>
            <a:endParaRPr lang="en-US" sz="32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9848C60-76E5-4030-A824-25AB2A111927}"/>
              </a:ext>
            </a:extLst>
          </p:cNvPr>
          <p:cNvCxnSpPr/>
          <p:nvPr/>
        </p:nvCxnSpPr>
        <p:spPr>
          <a:xfrm>
            <a:off x="4038600" y="2743200"/>
            <a:ext cx="0" cy="312420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9AAC9D6-406C-41DA-A830-119B97BD38CE}"/>
              </a:ext>
            </a:extLst>
          </p:cNvPr>
          <p:cNvCxnSpPr>
            <a:cxnSpLocks/>
          </p:cNvCxnSpPr>
          <p:nvPr/>
        </p:nvCxnSpPr>
        <p:spPr>
          <a:xfrm>
            <a:off x="2194560" y="4267200"/>
            <a:ext cx="368808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7BFA775-3BA5-4ADD-BFA3-E8795E0C26CA}"/>
              </a:ext>
            </a:extLst>
          </p:cNvPr>
          <p:cNvSpPr txBox="1"/>
          <p:nvPr/>
        </p:nvSpPr>
        <p:spPr>
          <a:xfrm>
            <a:off x="1752600" y="1973520"/>
            <a:ext cx="38252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>
                <a:solidFill>
                  <a:sysClr val="windowText" lastClr="000000"/>
                </a:solidFill>
                <a:cs typeface="B Nazanin" panose="00000400000000000000" pitchFamily="2" charset="-78"/>
              </a:rPr>
              <a:t>محصول            خدمات</a:t>
            </a:r>
            <a:endParaRPr lang="en-US" sz="3200" dirty="0">
              <a:solidFill>
                <a:sysClr val="windowText" lastClr="000000"/>
              </a:solidFill>
              <a:cs typeface="B Nazanin" panose="00000400000000000000" pitchFamily="2" charset="-7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57AFA1-1EF5-4871-8685-9CA0F4F691CD}"/>
              </a:ext>
            </a:extLst>
          </p:cNvPr>
          <p:cNvSpPr txBox="1"/>
          <p:nvPr/>
        </p:nvSpPr>
        <p:spPr>
          <a:xfrm>
            <a:off x="1965960" y="4749225"/>
            <a:ext cx="3596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 err="1">
                <a:solidFill>
                  <a:srgbClr val="0070C0"/>
                </a:solidFill>
                <a:cs typeface="B Nazanin" panose="00000400000000000000" pitchFamily="2" charset="-78"/>
              </a:rPr>
              <a:t>تکرارپ</a:t>
            </a:r>
            <a:r>
              <a:rPr lang="fa-IR" sz="3200" dirty="0">
                <a:solidFill>
                  <a:srgbClr val="0070C0"/>
                </a:solidFill>
                <a:cs typeface="B Nazanin" panose="00000400000000000000" pitchFamily="2" charset="-78"/>
              </a:rPr>
              <a:t>ـــــــــــــ</a:t>
            </a:r>
            <a:r>
              <a:rPr lang="fa-IR" sz="3200" dirty="0" err="1">
                <a:solidFill>
                  <a:srgbClr val="0070C0"/>
                </a:solidFill>
                <a:cs typeface="B Nazanin" panose="00000400000000000000" pitchFamily="2" charset="-78"/>
              </a:rPr>
              <a:t>ذیر</a:t>
            </a:r>
            <a:endParaRPr lang="en-US" sz="3200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E8623A-CB49-414C-B0D2-72F4DF8BCF95}"/>
              </a:ext>
            </a:extLst>
          </p:cNvPr>
          <p:cNvSpPr txBox="1"/>
          <p:nvPr/>
        </p:nvSpPr>
        <p:spPr>
          <a:xfrm>
            <a:off x="1965960" y="3124200"/>
            <a:ext cx="35966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200" dirty="0" err="1">
                <a:solidFill>
                  <a:srgbClr val="0070C0"/>
                </a:solidFill>
                <a:cs typeface="B Nazanin" panose="00000400000000000000" pitchFamily="2" charset="-78"/>
              </a:rPr>
              <a:t>تراکن</a:t>
            </a:r>
            <a:r>
              <a:rPr lang="fa-IR" sz="3200" dirty="0">
                <a:solidFill>
                  <a:srgbClr val="0070C0"/>
                </a:solidFill>
                <a:cs typeface="B Nazanin" panose="00000400000000000000" pitchFamily="2" charset="-78"/>
              </a:rPr>
              <a:t>ــــــــــــــشی</a:t>
            </a:r>
            <a:endParaRPr lang="en-US" sz="3200" dirty="0">
              <a:solidFill>
                <a:srgbClr val="0070C0"/>
              </a:solidFill>
              <a:cs typeface="B Nazanin" panose="00000400000000000000" pitchFamily="2" charset="-78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74DC398C-ABFE-4C7A-B043-88B83C40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dirty="0" err="1">
                <a:latin typeface="Iranian Sans" panose="020B0604020202020204" charset="-78"/>
                <a:cs typeface="Iranian Sans" panose="020B0604020202020204" charset="-78"/>
              </a:rPr>
              <a:t>ماتریس</a:t>
            </a:r>
            <a:r>
              <a:rPr lang="fa-IR" b="1" dirty="0">
                <a:latin typeface="Iranian Sans" panose="020B0604020202020204" charset="-78"/>
                <a:cs typeface="Iranian Sans" panose="020B0604020202020204" charset="-78"/>
              </a:rPr>
              <a:t> </a:t>
            </a:r>
            <a:r>
              <a:rPr lang="fa-IR" b="1" dirty="0" err="1">
                <a:latin typeface="Iranian Sans" panose="020B0604020202020204" charset="-78"/>
                <a:cs typeface="Iranian Sans" panose="020B0604020202020204" charset="-78"/>
              </a:rPr>
              <a:t>جریان‌های</a:t>
            </a:r>
            <a:r>
              <a:rPr lang="fa-IR" b="1" dirty="0">
                <a:latin typeface="Iranian Sans" panose="020B0604020202020204" charset="-78"/>
                <a:cs typeface="Iranian Sans" panose="020B0604020202020204" charset="-78"/>
              </a:rPr>
              <a:t> درآمد</a:t>
            </a:r>
            <a:endParaRPr lang="en-US" b="1" dirty="0">
              <a:latin typeface="Iranian Sans" panose="020B0604020202020204" charset="-78"/>
              <a:cs typeface="Iranian Sans" panose="020B060402020202020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70829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487646-FA76-4929-93CD-6485D733E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173" y="2027237"/>
            <a:ext cx="7635653" cy="4525963"/>
          </a:xfrm>
        </p:spPr>
      </p:pic>
      <p:pic>
        <p:nvPicPr>
          <p:cNvPr id="6" name="Picture 2" descr="POV Archives - Page 3 of 20 - Woodruff">
            <a:extLst>
              <a:ext uri="{FF2B5EF4-FFF2-40B4-BE49-F238E27FC236}">
                <a16:creationId xmlns:a16="http://schemas.microsoft.com/office/drawing/2014/main" id="{8199C9E0-9ECE-4DD0-AC5F-4B0E99EC7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" b="67073"/>
          <a:stretch/>
        </p:blipFill>
        <p:spPr bwMode="auto">
          <a:xfrm>
            <a:off x="2057400" y="274638"/>
            <a:ext cx="4495800" cy="165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36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C774B-DD9A-402F-B1C7-2392B07C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1"/>
            <a:r>
              <a:rPr lang="fa-IR" b="1" dirty="0" err="1">
                <a:latin typeface="Iranian Sans" panose="020B0604020202020204" charset="-78"/>
                <a:cs typeface="B Nazanin" panose="00000400000000000000" pitchFamily="2" charset="-78"/>
              </a:rPr>
              <a:t>قیمت‌گذاری</a:t>
            </a:r>
            <a:endParaRPr lang="en-US" b="1" dirty="0">
              <a:latin typeface="Iranian Sans" panose="020B0604020202020204" charset="-78"/>
              <a:cs typeface="B Nazanin" panose="00000400000000000000" pitchFamily="2" charset="-78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4E1083-1C7E-4619-AFAE-E5E8C33F398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b="1" dirty="0">
                <a:cs typeface="B Nazanin" panose="00000400000000000000" pitchFamily="2" charset="-78"/>
              </a:rPr>
              <a:t>پویا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مذاکره (</a:t>
            </a:r>
            <a:r>
              <a:rPr lang="fa-IR" dirty="0" err="1">
                <a:cs typeface="B Nazanin" panose="00000400000000000000" pitchFamily="2" charset="-78"/>
              </a:rPr>
              <a:t>چانه‌زنی</a:t>
            </a:r>
            <a:r>
              <a:rPr lang="fa-IR" dirty="0">
                <a:cs typeface="B Nazanin" panose="00000400000000000000" pitchFamily="2" charset="-78"/>
              </a:rPr>
              <a:t>)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مدیریت بازده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بازار آنی</a:t>
            </a:r>
          </a:p>
          <a:p>
            <a:pPr algn="r" rtl="1"/>
            <a:r>
              <a:rPr lang="fa-IR" dirty="0" err="1">
                <a:cs typeface="B Nazanin" panose="00000400000000000000" pitchFamily="2" charset="-78"/>
              </a:rPr>
              <a:t>مزایده‌ها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2D1A6C7-D037-4E83-82F3-6F292B189FD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fa-IR" b="1" dirty="0">
                <a:cs typeface="B Nazanin" panose="00000400000000000000" pitchFamily="2" charset="-78"/>
              </a:rPr>
              <a:t>مقطوع</a:t>
            </a:r>
            <a:endParaRPr lang="en-US" b="1" dirty="0">
              <a:cs typeface="B Nazanin" panose="00000400000000000000" pitchFamily="2" charset="-78"/>
            </a:endParaRP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فهرست قیمت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بر اساس ویژگی محصول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بر اساس بخش مشتری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بر اساس مقدار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201596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197</Words>
  <Application>Microsoft Office PowerPoint</Application>
  <PresentationFormat>On-screen Show (4:3)</PresentationFormat>
  <Paragraphs>115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Arial</vt:lpstr>
      <vt:lpstr>Iranian Sans</vt:lpstr>
      <vt:lpstr>A Rezvan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ماتریس جریان‌های درآمد</vt:lpstr>
      <vt:lpstr>PowerPoint Presentation</vt:lpstr>
      <vt:lpstr>قیمت‌گذاری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NPSoft.ir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NPSoft</dc:creator>
  <cp:lastModifiedBy>Mahdi Nasseri</cp:lastModifiedBy>
  <cp:revision>17</cp:revision>
  <dcterms:created xsi:type="dcterms:W3CDTF">2015-06-29T20:23:47Z</dcterms:created>
  <dcterms:modified xsi:type="dcterms:W3CDTF">2023-11-08T13:22:48Z</dcterms:modified>
</cp:coreProperties>
</file>